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4" r:id="rId2"/>
    <p:sldMasterId id="2147483698" r:id="rId3"/>
  </p:sldMasterIdLst>
  <p:notesMasterIdLst>
    <p:notesMasterId r:id="rId11"/>
  </p:notesMasterIdLst>
  <p:sldIdLst>
    <p:sldId id="261" r:id="rId4"/>
    <p:sldId id="270" r:id="rId5"/>
    <p:sldId id="264" r:id="rId6"/>
    <p:sldId id="266" r:id="rId7"/>
    <p:sldId id="263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6600"/>
    <a:srgbClr val="8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481" autoAdjust="0"/>
  </p:normalViewPr>
  <p:slideViewPr>
    <p:cSldViewPr>
      <p:cViewPr varScale="1">
        <p:scale>
          <a:sx n="72" d="100"/>
          <a:sy n="72" d="100"/>
        </p:scale>
        <p:origin x="18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</a:t>
            </a:r>
            <a:r>
              <a:rPr lang="en-US" dirty="0" smtClean="0"/>
              <a:t>Neighborhood Association </a:t>
            </a:r>
            <a:r>
              <a:rPr lang="en-US" dirty="0"/>
              <a:t>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NA Budget</c:v>
                </c:pt>
              </c:strCache>
            </c:strRef>
          </c:tx>
          <c:spPr>
            <a:solidFill>
              <a:srgbClr val="8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_("$"* #,##0_);_("$"* \(#,##0\);_("$"* "-"??_);_(@_)</c:formatCode>
                <c:ptCount val="11"/>
                <c:pt idx="0">
                  <c:v>25000</c:v>
                </c:pt>
                <c:pt idx="1">
                  <c:v>32500</c:v>
                </c:pt>
                <c:pt idx="2">
                  <c:v>43300</c:v>
                </c:pt>
                <c:pt idx="3">
                  <c:v>49461</c:v>
                </c:pt>
                <c:pt idx="4">
                  <c:v>46015</c:v>
                </c:pt>
                <c:pt idx="5">
                  <c:v>38800</c:v>
                </c:pt>
                <c:pt idx="6">
                  <c:v>38800</c:v>
                </c:pt>
                <c:pt idx="7">
                  <c:v>38800</c:v>
                </c:pt>
                <c:pt idx="8">
                  <c:v>38800</c:v>
                </c:pt>
                <c:pt idx="9">
                  <c:v>38800</c:v>
                </c:pt>
                <c:pt idx="10">
                  <c:v>38800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-27"/>
        <c:axId val="297849736"/>
        <c:axId val="297850128"/>
      </c:barChart>
      <c:catAx>
        <c:axId val="29784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50128"/>
        <c:crosses val="autoZero"/>
        <c:auto val="1"/>
        <c:lblAlgn val="ctr"/>
        <c:lblOffset val="100"/>
        <c:noMultiLvlLbl val="0"/>
      </c:catAx>
      <c:valAx>
        <c:axId val="29785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4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46D60C-176E-421E-AE9B-2D950EF5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6D60C-176E-421E-AE9B-2D950EF559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 smtClean="0"/>
              <a:t>A lot of work</a:t>
            </a:r>
          </a:p>
          <a:p>
            <a:pPr lvl="1"/>
            <a:r>
              <a:rPr lang="en-US" sz="800" dirty="0" smtClean="0"/>
              <a:t>See this retreat as an opportunity to get going</a:t>
            </a:r>
          </a:p>
          <a:p>
            <a:pPr lvl="1"/>
            <a:r>
              <a:rPr lang="en-US" sz="800" dirty="0" smtClean="0"/>
              <a:t>We appreciate the cooperation of the neighborhoods during the recession- you helped share in the cuts</a:t>
            </a:r>
          </a:p>
          <a:p>
            <a:pPr lvl="1"/>
            <a:r>
              <a:rPr lang="en-US" sz="800" dirty="0" smtClean="0"/>
              <a:t>Budget- resources added back to pre-recession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6119-08E7-4133-85D7-97BADBE483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4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2) We have some significant challenges facing us as an organization, including:</a:t>
            </a:r>
          </a:p>
          <a:p>
            <a:pPr lvl="2"/>
            <a:r>
              <a:rPr lang="en-US" sz="800" dirty="0"/>
              <a:t>UGB</a:t>
            </a:r>
          </a:p>
          <a:p>
            <a:pPr lvl="2"/>
            <a:r>
              <a:rPr lang="en-US" sz="800" dirty="0"/>
              <a:t>Siting of OSU</a:t>
            </a:r>
          </a:p>
          <a:p>
            <a:pPr lvl="2"/>
            <a:r>
              <a:rPr lang="en-US" sz="800" dirty="0"/>
              <a:t>Vacation Rentals</a:t>
            </a:r>
          </a:p>
          <a:p>
            <a:pPr lvl="2"/>
            <a:r>
              <a:rPr lang="en-US" sz="800" dirty="0" err="1"/>
              <a:t>Compatability</a:t>
            </a:r>
            <a:r>
              <a:rPr lang="en-US" sz="800" dirty="0"/>
              <a:t> with businesses and neighborhoods</a:t>
            </a:r>
          </a:p>
          <a:p>
            <a:pPr lvl="2"/>
            <a:r>
              <a:rPr lang="en-US" sz="800" dirty="0"/>
              <a:t>Noise</a:t>
            </a:r>
          </a:p>
          <a:p>
            <a:pPr lvl="2"/>
            <a:r>
              <a:rPr lang="en-US" sz="800" dirty="0"/>
              <a:t>Special Events</a:t>
            </a:r>
          </a:p>
          <a:p>
            <a:pPr lvl="2"/>
            <a:r>
              <a:rPr lang="en-US" sz="800" dirty="0"/>
              <a:t>Funding for street maintenance, transit, and other Transportation Projects</a:t>
            </a:r>
          </a:p>
          <a:p>
            <a:pPr lvl="2"/>
            <a:r>
              <a:rPr lang="en-US" sz="800" dirty="0"/>
              <a:t>Affordable Housing</a:t>
            </a:r>
          </a:p>
          <a:p>
            <a:pPr lvl="2"/>
            <a:r>
              <a:rPr lang="en-US" sz="800" dirty="0"/>
              <a:t>Sewer work through existing neighborhoods</a:t>
            </a:r>
          </a:p>
          <a:p>
            <a:pPr lvl="2"/>
            <a:r>
              <a:rPr lang="en-US" sz="800" dirty="0"/>
              <a:t>Housing affordability</a:t>
            </a:r>
          </a:p>
          <a:p>
            <a:pPr lvl="2"/>
            <a:r>
              <a:rPr lang="en-US" sz="800" dirty="0"/>
              <a:t>Positioning the City for the new economy, increased diversification</a:t>
            </a:r>
          </a:p>
          <a:p>
            <a:pPr lvl="2"/>
            <a:r>
              <a:rPr lang="en-US" sz="800" dirty="0"/>
              <a:t>Financial constraints</a:t>
            </a:r>
          </a:p>
          <a:p>
            <a:pPr lvl="1"/>
            <a:r>
              <a:rPr lang="en-US" sz="800" dirty="0"/>
              <a:t>Look for more partnerships</a:t>
            </a:r>
          </a:p>
          <a:p>
            <a:pPr lvl="1"/>
            <a:r>
              <a:rPr lang="en-US" sz="800" dirty="0"/>
              <a:t>Story describing that City focused on big picture land use and infrastructure planning</a:t>
            </a:r>
          </a:p>
          <a:p>
            <a:pPr lvl="2"/>
            <a:r>
              <a:rPr lang="en-US" sz="800" dirty="0"/>
              <a:t>Catch up to the growth</a:t>
            </a:r>
          </a:p>
          <a:p>
            <a:pPr lvl="2"/>
            <a:r>
              <a:rPr lang="en-US" sz="800" dirty="0"/>
              <a:t>Tough choices in surfacing many of the infrastructure challenges</a:t>
            </a:r>
          </a:p>
          <a:p>
            <a:pPr lvl="1"/>
            <a:r>
              <a:rPr lang="en-US" sz="800" dirty="0"/>
              <a:t>Now attention focus on neighborhood livability</a:t>
            </a:r>
          </a:p>
          <a:p>
            <a:pPr lvl="2"/>
            <a:r>
              <a:rPr lang="en-US" sz="800" dirty="0"/>
              <a:t>City will fill in</a:t>
            </a:r>
          </a:p>
          <a:p>
            <a:pPr lvl="2"/>
            <a:r>
              <a:rPr lang="en-US" sz="800" dirty="0"/>
              <a:t>Demographics are changing- people don't want to be tied down to home 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6D60C-176E-421E-AE9B-2D950EF559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800" dirty="0" smtClean="0"/>
              <a:t>3) Purpose- in my words</a:t>
            </a:r>
          </a:p>
          <a:p>
            <a:pPr lvl="1"/>
            <a:r>
              <a:rPr lang="en-US" sz="800" dirty="0" smtClean="0"/>
              <a:t>Role as partner, advisor and collaborator</a:t>
            </a:r>
          </a:p>
          <a:p>
            <a:pPr lvl="1"/>
            <a:r>
              <a:rPr lang="en-US" sz="800" dirty="0" smtClean="0"/>
              <a:t>Generate future civic leaders</a:t>
            </a:r>
          </a:p>
          <a:p>
            <a:pPr lvl="1"/>
            <a:r>
              <a:rPr lang="en-US" sz="800" dirty="0" smtClean="0"/>
              <a:t>Gives people practice in building shared values- tough work</a:t>
            </a:r>
          </a:p>
          <a:p>
            <a:pPr lvl="1"/>
            <a:r>
              <a:rPr lang="en-US" sz="800" dirty="0" smtClean="0"/>
              <a:t>Leads to better decision making</a:t>
            </a:r>
          </a:p>
          <a:p>
            <a:pPr lvl="1"/>
            <a:r>
              <a:rPr lang="en-US" sz="800" dirty="0" smtClean="0"/>
              <a:t>Community involvement</a:t>
            </a:r>
          </a:p>
          <a:p>
            <a:pPr lvl="0"/>
            <a:r>
              <a:rPr lang="en-US" sz="800" dirty="0" smtClean="0"/>
              <a:t>Words of Advice</a:t>
            </a:r>
          </a:p>
          <a:p>
            <a:pPr lvl="1"/>
            <a:r>
              <a:rPr lang="en-US" sz="800" dirty="0" smtClean="0"/>
              <a:t>Land Use is not the only tool</a:t>
            </a:r>
          </a:p>
          <a:p>
            <a:pPr lvl="2"/>
            <a:r>
              <a:rPr lang="en-US" sz="800" dirty="0" smtClean="0"/>
              <a:t>Events are key- National Night Out</a:t>
            </a:r>
          </a:p>
          <a:p>
            <a:pPr lvl="2"/>
            <a:r>
              <a:rPr lang="en-US" sz="800" dirty="0" smtClean="0"/>
              <a:t>Community building occurs at all levels- not just hot button issues</a:t>
            </a:r>
          </a:p>
          <a:p>
            <a:pPr lvl="2"/>
            <a:r>
              <a:rPr lang="en-US" sz="800" dirty="0" smtClean="0"/>
              <a:t>Working with under-represented groups</a:t>
            </a:r>
          </a:p>
          <a:p>
            <a:pPr lvl="1"/>
            <a:r>
              <a:rPr lang="en-US" sz="800" dirty="0" smtClean="0"/>
              <a:t>Key to survival- know your neighbors</a:t>
            </a:r>
          </a:p>
          <a:p>
            <a:pPr lvl="1"/>
            <a:r>
              <a:rPr lang="en-US" sz="800" dirty="0" smtClean="0"/>
              <a:t>Demographic challenges- more diversity on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6D60C-176E-421E-AE9B-2D950EF559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800" dirty="0" smtClean="0"/>
              <a:t>4) Case Study- Portland Model</a:t>
            </a:r>
          </a:p>
          <a:p>
            <a:pPr lvl="1"/>
            <a:r>
              <a:rPr lang="en-US" sz="800" dirty="0" smtClean="0"/>
              <a:t>Non-</a:t>
            </a:r>
            <a:r>
              <a:rPr lang="en-US" sz="800" dirty="0" err="1" smtClean="0"/>
              <a:t>profitt</a:t>
            </a:r>
            <a:r>
              <a:rPr lang="en-US" sz="800" dirty="0" smtClean="0"/>
              <a:t> involvement, mediation services</a:t>
            </a:r>
          </a:p>
          <a:p>
            <a:pPr lvl="1"/>
            <a:r>
              <a:rPr lang="en-US" sz="800" dirty="0" smtClean="0"/>
              <a:t>Livability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6D60C-176E-421E-AE9B-2D950EF559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3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800" dirty="0" smtClean="0"/>
              <a:t>5) Lessons on how best to interact with City government</a:t>
            </a:r>
          </a:p>
          <a:p>
            <a:pPr lvl="1"/>
            <a:r>
              <a:rPr lang="en-US" sz="800" dirty="0" smtClean="0"/>
              <a:t>Don't side swipe council</a:t>
            </a:r>
          </a:p>
          <a:p>
            <a:pPr lvl="1"/>
            <a:r>
              <a:rPr lang="en-US" sz="800" dirty="0" smtClean="0"/>
              <a:t>Staff love to present- we are proud- happy to do this- what are you interested in</a:t>
            </a:r>
          </a:p>
          <a:p>
            <a:pPr lvl="1"/>
            <a:r>
              <a:rPr lang="en-US" sz="800" dirty="0" smtClean="0"/>
              <a:t>Help build community</a:t>
            </a:r>
          </a:p>
          <a:p>
            <a:pPr lvl="1"/>
            <a:r>
              <a:rPr lang="en-US" sz="800" dirty="0" smtClean="0"/>
              <a:t>Connect with City Departments</a:t>
            </a:r>
          </a:p>
          <a:p>
            <a:pPr lvl="1"/>
            <a:r>
              <a:rPr lang="en-US" sz="800" dirty="0" smtClean="0"/>
              <a:t>Strategy- </a:t>
            </a:r>
            <a:r>
              <a:rPr lang="en-US" sz="800" dirty="0" err="1" smtClean="0"/>
              <a:t>biggers</a:t>
            </a:r>
            <a:r>
              <a:rPr lang="en-US" sz="800" dirty="0" smtClean="0"/>
              <a:t> sense of the organization</a:t>
            </a:r>
          </a:p>
          <a:p>
            <a:pPr lvl="1"/>
            <a:r>
              <a:rPr lang="en-US" sz="800" dirty="0" smtClean="0"/>
              <a:t>Council Goals- end the presentation with that effort</a:t>
            </a:r>
          </a:p>
          <a:p>
            <a:pPr lvl="1"/>
            <a:r>
              <a:rPr lang="en-US" sz="800" dirty="0" smtClean="0"/>
              <a:t>Don't just bring us problems</a:t>
            </a:r>
          </a:p>
          <a:p>
            <a:pPr lvl="1"/>
            <a:r>
              <a:rPr lang="en-US" sz="800" dirty="0" smtClean="0"/>
              <a:t>Find ways for you to "hang" your projects on the Council goals</a:t>
            </a:r>
          </a:p>
          <a:p>
            <a:pPr lvl="1"/>
            <a:r>
              <a:rPr lang="en-US" sz="800" dirty="0" smtClean="0"/>
              <a:t>To make this work, needs to be coordinated</a:t>
            </a:r>
          </a:p>
          <a:p>
            <a:pPr lvl="1"/>
            <a:r>
              <a:rPr lang="en-US" sz="800" dirty="0" smtClean="0"/>
              <a:t>You are problem solvers</a:t>
            </a:r>
          </a:p>
          <a:p>
            <a:pPr lvl="0"/>
            <a:r>
              <a:rPr lang="en-US" sz="800" dirty="0" smtClean="0"/>
              <a:t>Ask</a:t>
            </a:r>
          </a:p>
          <a:p>
            <a:pPr lvl="1"/>
            <a:r>
              <a:rPr lang="en-US" sz="800" dirty="0" smtClean="0"/>
              <a:t>What do you need from us to make this better for you?</a:t>
            </a:r>
          </a:p>
          <a:p>
            <a:pPr lvl="1"/>
            <a:r>
              <a:rPr lang="en-US" sz="800" dirty="0" smtClean="0"/>
              <a:t>Building budget- restoring funds for communication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6D60C-176E-421E-AE9B-2D950EF559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1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6D60C-176E-421E-AE9B-2D950EF559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1905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14400" y="3429000"/>
            <a:ext cx="5486400" cy="0"/>
          </a:xfrm>
          <a:prstGeom prst="line">
            <a:avLst/>
          </a:prstGeom>
          <a:noFill/>
          <a:ln w="3175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85800" y="914400"/>
            <a:ext cx="48006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685800" y="914400"/>
            <a:ext cx="0" cy="518160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6324600" y="5033963"/>
            <a:ext cx="23622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i="1" dirty="0"/>
              <a:t>Presenter</a:t>
            </a:r>
          </a:p>
          <a:p>
            <a:pPr>
              <a:spcBef>
                <a:spcPct val="50000"/>
              </a:spcBef>
              <a:defRPr/>
            </a:pPr>
            <a:r>
              <a:rPr lang="en-US" sz="1700" i="1" dirty="0"/>
              <a:t>Department</a:t>
            </a:r>
          </a:p>
          <a:p>
            <a:pPr>
              <a:spcBef>
                <a:spcPct val="50000"/>
              </a:spcBef>
              <a:defRPr/>
            </a:pPr>
            <a:r>
              <a:rPr lang="en-US" sz="1700" i="1" dirty="0"/>
              <a:t>Date</a:t>
            </a:r>
          </a:p>
        </p:txBody>
      </p:sp>
      <p:pic>
        <p:nvPicPr>
          <p:cNvPr id="9" name="Picture 18" descr="logo tran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23938"/>
            <a:ext cx="2293938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5715000" cy="6858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57150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8B3F-DBBF-426C-9A3B-D2E7ADFAC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D806-F6E3-47FC-B8C8-121241D9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DB5C-6377-4A5C-B392-BA69F334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6794-A85A-430C-A3A3-556B47C92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703E526-5654-478B-A78A-3E7D97FF9246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1B3E81-690A-4BEE-935F-FD5C568770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1905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72" name="Picture 8" descr="logo tran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23938"/>
            <a:ext cx="2293938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685800" y="914400"/>
            <a:ext cx="48006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85800" y="914400"/>
            <a:ext cx="0" cy="518160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914400" y="3429000"/>
            <a:ext cx="5486400" cy="0"/>
          </a:xfrm>
          <a:prstGeom prst="line">
            <a:avLst/>
          </a:prstGeom>
          <a:noFill/>
          <a:ln w="3175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C1040-A825-4A75-A36E-BDADD90D9733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C986-053D-4790-895E-D7455EC00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8A58F-004A-498E-A89C-8C340C12B949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FCB4F-1781-4466-84C8-4AB010959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4F34D-D65B-491D-A2E3-9094259758B4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EE0F-741A-472C-B68E-F49BD9AEE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F28EB-5D57-4669-B9F4-34B8D6BF305D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ED98-9695-4407-90BA-7D5ED5E60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9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BA837-D22B-4839-A384-4688D4FAB7BD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B9C5-B228-4317-A05C-341150E06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FE34F-4279-4FAE-8193-8F6D89718D84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6FEA-0D76-4C45-98EA-E5128E369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5C1B-5208-4C43-AD61-A74CE4351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B482B-8B7E-4396-84D9-F13378F1130E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AA00B-D9B6-451A-AB97-4D7FCA43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16268-EBD2-4193-9E92-749EA6867BDF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B0C5-4123-4A5A-94E8-2F880F7B0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F3303-1CEE-4EED-94E8-8F881B523EC8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40063-71C2-4432-934F-8AB00E713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46862-ADC5-4441-96F2-7D77500AC967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6761-ECFC-46A4-BFE2-E71348F97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9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48B3F-DBBF-426C-9A3B-D2E7ADFAC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1905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914400" y="3429000"/>
            <a:ext cx="5486400" cy="0"/>
          </a:xfrm>
          <a:prstGeom prst="line">
            <a:avLst/>
          </a:prstGeom>
          <a:noFill/>
          <a:ln w="3175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685800" y="914400"/>
            <a:ext cx="48006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685800" y="914400"/>
            <a:ext cx="0" cy="518160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6324600" y="5033963"/>
            <a:ext cx="23622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i="1" dirty="0"/>
              <a:t>Presenter</a:t>
            </a:r>
          </a:p>
          <a:p>
            <a:pPr>
              <a:spcBef>
                <a:spcPct val="50000"/>
              </a:spcBef>
              <a:defRPr/>
            </a:pPr>
            <a:r>
              <a:rPr lang="en-US" sz="1700" i="1" dirty="0"/>
              <a:t>Department</a:t>
            </a:r>
          </a:p>
          <a:p>
            <a:pPr>
              <a:spcBef>
                <a:spcPct val="50000"/>
              </a:spcBef>
              <a:defRPr/>
            </a:pPr>
            <a:r>
              <a:rPr lang="en-US" sz="1700" i="1" dirty="0"/>
              <a:t>Date</a:t>
            </a:r>
          </a:p>
        </p:txBody>
      </p:sp>
      <p:pic>
        <p:nvPicPr>
          <p:cNvPr id="12" name="Picture 18" descr="logo tran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23938"/>
            <a:ext cx="2293938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26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A5880-C666-4E90-B9E0-60ADBB536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0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CE73C-062F-42CB-A819-905DF8104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1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46C37-1FEA-4FCE-8AC6-21AB5EB6CE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0BB9D-8ACA-4241-9BE3-0A99B05BB0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0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D622D-B2DF-4035-B0E6-A78A940CC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7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5880-C666-4E90-B9E0-60ADBB536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5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2AD6B-1130-4D19-A85C-B79556CAD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5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869B3-1F73-4BD0-AD1E-877206217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D806-F6E3-47FC-B8C8-121241D99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DB5C-6377-4A5C-B392-BA69F334AE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8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76794-A85A-430C-A3A3-556B47C92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E73C-062F-42CB-A819-905DF810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6C37-1FEA-4FCE-8AC6-21AB5EB6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BB9D-8ACA-4241-9BE3-0A99B05BB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26" descr="historicbutton 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622D-B2DF-4035-B0E6-A78A940C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AD6B-1130-4D19-A85C-B79556CAD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69B3-1F73-4BD0-AD1E-87720621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City of Bend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89699B-CF09-4331-9317-0ED016B3B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2" r:id="rId4"/>
    <p:sldLayoutId id="2147483695" r:id="rId5"/>
    <p:sldLayoutId id="2147483696" r:id="rId6"/>
    <p:sldLayoutId id="2147483697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2035ED-0C78-45DB-83DA-8233792CC808}" type="datetimeFigureOut">
              <a:rPr lang="en-US"/>
              <a:pPr/>
              <a:t>2/6/2015</a:t>
            </a:fld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City of Bend, Oregon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B6EB3A-72E8-4B07-AC22-8949A8354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457200" y="914400"/>
            <a:ext cx="6934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6" name="Picture 6" descr="historicbutton transpare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9191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8229600" y="914400"/>
            <a:ext cx="457200" cy="0"/>
          </a:xfrm>
          <a:prstGeom prst="line">
            <a:avLst/>
          </a:prstGeom>
          <a:noFill/>
          <a:ln w="254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858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5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89699B-CF09-4331-9317-0ED016B3B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11425"/>
            <a:ext cx="5715000" cy="1146175"/>
          </a:xfrm>
        </p:spPr>
        <p:txBody>
          <a:bodyPr/>
          <a:lstStyle/>
          <a:p>
            <a:r>
              <a:rPr lang="en-US" dirty="0" smtClean="0"/>
              <a:t>Neighborhood Associations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3124200" cy="914400"/>
          </a:xfrm>
        </p:spPr>
        <p:txBody>
          <a:bodyPr/>
          <a:lstStyle/>
          <a:p>
            <a:pPr algn="l"/>
            <a:r>
              <a:rPr lang="en-US" sz="1800" i="1" dirty="0" smtClean="0"/>
              <a:t>Purposes and Best Practices</a:t>
            </a:r>
            <a:endParaRPr lang="en-US" sz="1800" i="1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096000" y="4953000"/>
            <a:ext cx="2438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i="1" dirty="0" smtClean="0"/>
              <a:t>Eric King</a:t>
            </a:r>
          </a:p>
          <a:p>
            <a:pPr>
              <a:lnSpc>
                <a:spcPct val="7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i="1" dirty="0" smtClean="0"/>
              <a:t>City Manager</a:t>
            </a:r>
          </a:p>
          <a:p>
            <a:pPr>
              <a:lnSpc>
                <a:spcPct val="7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i="1" dirty="0" smtClean="0"/>
              <a:t>February 7, 2015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76250"/>
          </a:xfrm>
        </p:spPr>
        <p:txBody>
          <a:bodyPr/>
          <a:lstStyle/>
          <a:p>
            <a:r>
              <a:rPr lang="en-US" dirty="0"/>
              <a:t>City of Bend, Oregon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609600"/>
          </a:xfrm>
        </p:spPr>
        <p:txBody>
          <a:bodyPr/>
          <a:lstStyle/>
          <a:p>
            <a:r>
              <a:rPr lang="en-US" sz="3200" dirty="0" smtClean="0"/>
              <a:t>Neighborhood Association Budgets</a:t>
            </a:r>
            <a:endParaRPr lang="en-US" sz="3200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84061712"/>
              </p:ext>
            </p:extLst>
          </p:nvPr>
        </p:nvGraphicFramePr>
        <p:xfrm>
          <a:off x="685800" y="11430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2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10" y="1600200"/>
            <a:ext cx="6336780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264920"/>
            <a:ext cx="7723632" cy="55168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0" y="0"/>
            <a:ext cx="932686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6200" y="2286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Challenges and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5810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©2008 </a:t>
            </a:r>
            <a:r>
              <a:rPr lang="en-US" sz="1200" dirty="0">
                <a:solidFill>
                  <a:schemeClr val="bg1"/>
                </a:solidFill>
              </a:rPr>
              <a:t>Dustin Mitsch / </a:t>
            </a:r>
            <a:r>
              <a:rPr lang="en-US" sz="1200" dirty="0" err="1">
                <a:solidFill>
                  <a:schemeClr val="bg1"/>
                </a:solidFill>
              </a:rPr>
              <a:t>Alpen</a:t>
            </a:r>
            <a:r>
              <a:rPr lang="en-US" sz="1200" dirty="0">
                <a:solidFill>
                  <a:schemeClr val="bg1"/>
                </a:solidFill>
              </a:rPr>
              <a:t> Exposure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457200"/>
            <a:ext cx="9791494" cy="782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15963"/>
            <a:ext cx="6746838" cy="4551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104" y="228600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Portland Neighborhood Involvement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14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58624"/>
            <a:ext cx="6883400" cy="5270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710535"/>
            <a:ext cx="5504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Larkspur Neighborhood Association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Connect – Community - Council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99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276600"/>
            <a:ext cx="3048000" cy="609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City of Bend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d PPT Template">
  <a:themeElements>
    <a:clrScheme name="Bend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d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d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d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d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d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d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d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d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d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d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d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d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d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PowerPoint Template_Final-1</Template>
  <TotalTime>152</TotalTime>
  <Words>414</Words>
  <Application>Microsoft Office PowerPoint</Application>
  <PresentationFormat>On-screen Show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2_Custom Design</vt:lpstr>
      <vt:lpstr>Bend PPT Template</vt:lpstr>
      <vt:lpstr>Office Theme</vt:lpstr>
      <vt:lpstr>Neighborhood Associations</vt:lpstr>
      <vt:lpstr>Neighborhood Association Budgets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City of Bend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Associations</dc:title>
  <dc:creator>Anne Aurand</dc:creator>
  <cp:lastModifiedBy>Anne Aurand</cp:lastModifiedBy>
  <cp:revision>25</cp:revision>
  <dcterms:created xsi:type="dcterms:W3CDTF">2015-02-06T18:07:27Z</dcterms:created>
  <dcterms:modified xsi:type="dcterms:W3CDTF">2015-02-06T20:39:45Z</dcterms:modified>
</cp:coreProperties>
</file>